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4"/>
  </p:sldMasterIdLst>
  <p:notesMasterIdLst>
    <p:notesMasterId r:id="rId24"/>
  </p:notesMasterIdLst>
  <p:sldIdLst>
    <p:sldId id="305" r:id="rId5"/>
    <p:sldId id="261" r:id="rId6"/>
    <p:sldId id="262" r:id="rId7"/>
    <p:sldId id="263" r:id="rId8"/>
    <p:sldId id="264" r:id="rId9"/>
    <p:sldId id="272" r:id="rId10"/>
    <p:sldId id="274" r:id="rId11"/>
    <p:sldId id="306" r:id="rId12"/>
    <p:sldId id="267" r:id="rId13"/>
    <p:sldId id="268" r:id="rId14"/>
    <p:sldId id="269" r:id="rId15"/>
    <p:sldId id="276" r:id="rId16"/>
    <p:sldId id="275" r:id="rId17"/>
    <p:sldId id="278" r:id="rId18"/>
    <p:sldId id="308" r:id="rId19"/>
    <p:sldId id="310" r:id="rId20"/>
    <p:sldId id="311" r:id="rId21"/>
    <p:sldId id="313" r:id="rId22"/>
    <p:sldId id="312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4A9A9-F5D9-4ADD-B2C1-73B876E23636}" v="3" dt="2020-05-27T18:04:10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640"/>
  </p:normalViewPr>
  <p:slideViewPr>
    <p:cSldViewPr snapToGrid="0">
      <p:cViewPr varScale="1">
        <p:scale>
          <a:sx n="155" d="100"/>
          <a:sy n="155" d="100"/>
        </p:scale>
        <p:origin x="64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760e8385e_5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8760e8385e_5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760e8385e_5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8760e8385e_5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8760e8385e_5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8760e8385e_5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760e8385e_5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g8760e8385e_5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760e8385e_5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8760e8385e_5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760e8385e_5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g8760e8385e_5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1755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760e8385e_5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g8760e8385e_5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213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760e8385e_5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g8760e8385e_5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3084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8760e8385e_5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g8760e8385e_5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3583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760e8385e_5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g8760e8385e_5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000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760e8385e_5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8760e8385e_5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760e8385e_5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8760e8385e_5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760e8385e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8760e8385e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760e8385e_5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8760e8385e_5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760e8385e_5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8760e8385e_5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760e8385e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8760e8385e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4018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760e8385e_5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8760e8385e_5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760e8385e_5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8760e8385e_5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#2 Section Slide">
  <p:cSld name="#2 Section Slide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0" y="0"/>
            <a:ext cx="9144000" cy="1766400"/>
          </a:xfrm>
          <a:prstGeom prst="rect">
            <a:avLst/>
          </a:prstGeom>
          <a:solidFill>
            <a:srgbClr val="054690"/>
          </a:solidFill>
          <a:ln>
            <a:noFill/>
          </a:ln>
          <a:effectLst>
            <a:outerShdw blurRad="190500" dist="38100" sx="101000" sy="1010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800101" y="302559"/>
            <a:ext cx="7543800" cy="12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Palatino"/>
              <a:buNone/>
              <a:defRPr sz="27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800100" y="1996927"/>
            <a:ext cx="7543800" cy="23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None/>
              <a:defRPr sz="2100"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sz="1800"/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Char char="•"/>
              <a:defRPr sz="1500"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28650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0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#2 Section Slide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0" y="0"/>
            <a:ext cx="3037200" cy="5143500"/>
          </a:xfrm>
          <a:prstGeom prst="rect">
            <a:avLst/>
          </a:prstGeom>
          <a:solidFill>
            <a:srgbClr val="054690"/>
          </a:solidFill>
          <a:ln>
            <a:noFill/>
          </a:ln>
          <a:effectLst>
            <a:outerShdw blurRad="190500" dist="38100" sx="101000" sy="1010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-1300" y="834081"/>
            <a:ext cx="3037200" cy="3419400"/>
          </a:xfrm>
          <a:prstGeom prst="rect">
            <a:avLst/>
          </a:prstGeom>
          <a:solidFill>
            <a:srgbClr val="D0EA6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185351" y="1001318"/>
            <a:ext cx="2687700" cy="12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Palatino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270569" y="834081"/>
            <a:ext cx="5004600" cy="3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None/>
              <a:defRPr sz="2100"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sz="1800"/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Char char="•"/>
              <a:defRPr sz="1500"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185351" y="2196413"/>
            <a:ext cx="2687700" cy="18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2100"/>
              <a:buNone/>
              <a:defRPr sz="21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217655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0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8633012" y="-27913"/>
            <a:ext cx="510900" cy="5171400"/>
          </a:xfrm>
          <a:prstGeom prst="rect">
            <a:avLst/>
          </a:prstGeom>
          <a:solidFill>
            <a:srgbClr val="054690"/>
          </a:solidFill>
          <a:ln>
            <a:noFill/>
          </a:ln>
          <a:effectLst>
            <a:outerShdw blurRad="190500" dist="38100" dir="10800000" sx="101000" sy="101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#2 Section Slide">
  <p:cSld name="2_#2 Section Slide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0" y="0"/>
            <a:ext cx="3037200" cy="5143500"/>
          </a:xfrm>
          <a:prstGeom prst="rect">
            <a:avLst/>
          </a:prstGeom>
          <a:solidFill>
            <a:srgbClr val="054690"/>
          </a:solidFill>
          <a:ln>
            <a:noFill/>
          </a:ln>
          <a:effectLst>
            <a:outerShdw blurRad="190500" dist="38100" sx="101000" sy="1010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5"/>
          <p:cNvSpPr/>
          <p:nvPr/>
        </p:nvSpPr>
        <p:spPr>
          <a:xfrm>
            <a:off x="-1300" y="834081"/>
            <a:ext cx="3037200" cy="3419400"/>
          </a:xfrm>
          <a:prstGeom prst="rect">
            <a:avLst/>
          </a:prstGeom>
          <a:solidFill>
            <a:srgbClr val="04A07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185351" y="1001318"/>
            <a:ext cx="2687700" cy="12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Palatino"/>
              <a:buNone/>
              <a:defRPr sz="27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270569" y="834081"/>
            <a:ext cx="5004600" cy="3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2100"/>
              <a:buFont typeface="Arial"/>
              <a:buNone/>
              <a:defRPr sz="2100"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sz="1800"/>
            </a:lvl2pPr>
            <a:lvl3pPr marL="1371600" lvl="2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Char char="•"/>
              <a:defRPr sz="1500"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 sz="14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185351" y="2196413"/>
            <a:ext cx="2687700" cy="18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8D8D8"/>
              </a:buClr>
              <a:buSzPts val="2100"/>
              <a:buNone/>
              <a:defRPr sz="2100">
                <a:solidFill>
                  <a:srgbClr val="D8D8D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217655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0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8633012" y="-27913"/>
            <a:ext cx="510900" cy="5171400"/>
          </a:xfrm>
          <a:prstGeom prst="rect">
            <a:avLst/>
          </a:prstGeom>
          <a:solidFill>
            <a:srgbClr val="054690"/>
          </a:solidFill>
          <a:ln>
            <a:noFill/>
          </a:ln>
          <a:effectLst>
            <a:outerShdw blurRad="190500" dist="38100" dir="10800000" sx="101000" sy="101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#2 Content 2 Column Slide">
  <p:cSld name="#2 Content 2 Column Slide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/>
          <p:nvPr/>
        </p:nvSpPr>
        <p:spPr>
          <a:xfrm>
            <a:off x="0" y="0"/>
            <a:ext cx="696000" cy="5143500"/>
          </a:xfrm>
          <a:prstGeom prst="rect">
            <a:avLst/>
          </a:prstGeom>
          <a:solidFill>
            <a:srgbClr val="054690"/>
          </a:solidFill>
          <a:ln>
            <a:noFill/>
          </a:ln>
          <a:effectLst>
            <a:outerShdw blurRad="190500" dist="38100" sx="101000" sy="1010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Palatino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958238" y="1348740"/>
            <a:ext cx="3691800" cy="3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791194" y="1348740"/>
            <a:ext cx="3711600" cy="3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643537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0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#2 Content 2 Column Slide">
  <p:cSld name="1_#2 Content 2 Column Slide"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/>
          <p:nvPr/>
        </p:nvSpPr>
        <p:spPr>
          <a:xfrm>
            <a:off x="0" y="0"/>
            <a:ext cx="696000" cy="5143500"/>
          </a:xfrm>
          <a:prstGeom prst="rect">
            <a:avLst/>
          </a:prstGeom>
          <a:solidFill>
            <a:srgbClr val="054690"/>
          </a:solidFill>
          <a:ln>
            <a:noFill/>
          </a:ln>
          <a:effectLst>
            <a:outerShdw blurRad="190500" dist="38100" sx="101000" sy="1010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00"/>
              <a:buFont typeface="Palatino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/>
          <p:nvPr/>
        </p:nvSpPr>
        <p:spPr>
          <a:xfrm>
            <a:off x="643537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0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958238" y="1348740"/>
            <a:ext cx="75438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0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Palatino"/>
              <a:buNone/>
              <a:defRPr sz="3300" b="0" i="0" u="none" strike="noStrike" cap="none">
                <a:solidFill>
                  <a:schemeClr val="accent2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0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The Public Records Act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19" y="1996927"/>
            <a:ext cx="8816686" cy="2340300"/>
          </a:xfrm>
        </p:spPr>
        <p:txBody>
          <a:bodyPr/>
          <a:lstStyle/>
          <a:p>
            <a:pPr algn="ctr"/>
            <a:r>
              <a:rPr lang="en-US" sz="3200" dirty="0"/>
              <a:t>The Process, the Law, and</a:t>
            </a:r>
          </a:p>
          <a:p>
            <a:pPr algn="ctr"/>
            <a:r>
              <a:rPr lang="en-US" sz="3200" dirty="0"/>
              <a:t>Why </a:t>
            </a:r>
            <a:r>
              <a:rPr lang="en-US" sz="3200"/>
              <a:t>It’s Important</a:t>
            </a:r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1800" dirty="0"/>
              <a:t>Jake Knapp – General Counsel </a:t>
            </a:r>
          </a:p>
          <a:p>
            <a:pPr algn="ctr"/>
            <a:r>
              <a:rPr lang="en-US" sz="1800" dirty="0"/>
              <a:t>Districtwide Training </a:t>
            </a:r>
          </a:p>
          <a:p>
            <a:pPr algn="ctr"/>
            <a:r>
              <a:rPr lang="en-US" sz="1800" dirty="0"/>
              <a:t>Fall Semester, 2023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4254" y="4416844"/>
            <a:ext cx="1499746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20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Responding to a Request 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925685" y="1123839"/>
            <a:ext cx="7661979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dirty="0"/>
              <a:t>The General Counsel’s office coordinates CPRA responses on behalf of the District</a:t>
            </a:r>
          </a:p>
          <a:p>
            <a:pPr lvl="1"/>
            <a:r>
              <a:rPr lang="en-US" sz="2400" dirty="0"/>
              <a:t>We will review the request, coordinate gathering any responsive documents, and determine whether any statutory exemptions apply</a:t>
            </a:r>
          </a:p>
          <a:p>
            <a:r>
              <a:rPr lang="en-US" sz="2800" dirty="0"/>
              <a:t>We Ensure Compliance with the CPRA by: </a:t>
            </a:r>
          </a:p>
          <a:p>
            <a:pPr lvl="1"/>
            <a:r>
              <a:rPr lang="en-US" sz="2400" dirty="0"/>
              <a:t>Providing an initial response within ten (10) days </a:t>
            </a:r>
          </a:p>
          <a:p>
            <a:pPr lvl="1"/>
            <a:r>
              <a:rPr lang="en-US" sz="2400" dirty="0"/>
              <a:t>Checking the request for reasonably identifiable records</a:t>
            </a:r>
          </a:p>
          <a:p>
            <a:pPr lvl="1"/>
            <a:r>
              <a:rPr lang="en-US" sz="2400" dirty="0"/>
              <a:t>Fulfill District’s duty to Assist Requester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r>
              <a:rPr lang="en" dirty="0"/>
              <a:t>   </a:t>
            </a:r>
            <a:endParaRPr dirty="0"/>
          </a:p>
          <a:p>
            <a:pPr marL="457200" lvl="1" indent="0" algn="l" rtl="0">
              <a:spcBef>
                <a:spcPts val="300"/>
              </a:spcBef>
              <a:spcAft>
                <a:spcPts val="0"/>
              </a:spcAft>
              <a:buSzPts val="1275"/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Three Types of Responses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body" idx="1"/>
          </p:nvPr>
        </p:nvSpPr>
        <p:spPr>
          <a:xfrm>
            <a:off x="795480" y="1310271"/>
            <a:ext cx="75438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1"/>
            <a:r>
              <a:rPr lang="en-US" sz="2800" dirty="0"/>
              <a:t>Disclose the Record</a:t>
            </a:r>
          </a:p>
          <a:p>
            <a:pPr lvl="1"/>
            <a:r>
              <a:rPr lang="en-US" sz="2800" dirty="0"/>
              <a:t>Withhold the Record (must state specific legal basis, identify person responsible for decision)</a:t>
            </a:r>
          </a:p>
          <a:p>
            <a:pPr lvl="1"/>
            <a:r>
              <a:rPr lang="en-US" sz="2800" dirty="0"/>
              <a:t>Disclose the record in redacted form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Copy Costs/Fees 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31"/>
          <p:cNvSpPr txBox="1">
            <a:spLocks noGrp="1"/>
          </p:cNvSpPr>
          <p:nvPr>
            <p:ph type="body" idx="1"/>
          </p:nvPr>
        </p:nvSpPr>
        <p:spPr>
          <a:xfrm>
            <a:off x="958238" y="1181934"/>
            <a:ext cx="7543800" cy="370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General Rule:  A fee covering </a:t>
            </a:r>
            <a:r>
              <a:rPr lang="en-US" u="sng" dirty="0"/>
              <a:t>direct costs of duplication</a:t>
            </a:r>
            <a:r>
              <a:rPr lang="en-US" dirty="0"/>
              <a:t>, or a statutory fee if applicable.  GC Section 6253(b)</a:t>
            </a:r>
          </a:p>
          <a:p>
            <a:r>
              <a:rPr lang="en-US" dirty="0"/>
              <a:t>  </a:t>
            </a:r>
            <a:r>
              <a:rPr lang="en-US" i="1" dirty="0"/>
              <a:t>North County Parents v. Dept. of Ed. </a:t>
            </a:r>
            <a:r>
              <a:rPr lang="en-US" dirty="0"/>
              <a:t>(1994)</a:t>
            </a:r>
          </a:p>
          <a:p>
            <a:pPr lvl="1"/>
            <a:r>
              <a:rPr lang="en-US" dirty="0"/>
              <a:t>Department charged $0.25 per page, included staff time searching for, reviewing records.</a:t>
            </a:r>
          </a:p>
          <a:p>
            <a:pPr lvl="1"/>
            <a:r>
              <a:rPr lang="en-US" dirty="0"/>
              <a:t>Court:  direct cost of duplication does not include staff time associated with retrieval, inspection, handling. </a:t>
            </a:r>
          </a:p>
          <a:p>
            <a:pPr lvl="1"/>
            <a:r>
              <a:rPr lang="en-US" dirty="0"/>
              <a:t>Direct cost of duplication “is the cost of running the copy machine, and conceivably also the expense of the person operating it.  </a:t>
            </a:r>
          </a:p>
          <a:p>
            <a:r>
              <a:rPr lang="en-US" dirty="0"/>
              <a:t>Requester pays the cost of programming or computer services when the request would require data compilation, extraction, or programming to produce.  GC 6253.9(b)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>
            <a:spLocks noGrp="1"/>
          </p:cNvSpPr>
          <p:nvPr>
            <p:ph type="title"/>
          </p:nvPr>
        </p:nvSpPr>
        <p:spPr>
          <a:xfrm>
            <a:off x="929068" y="88742"/>
            <a:ext cx="7534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000" dirty="0">
                <a:latin typeface="Calibri"/>
                <a:ea typeface="Calibri"/>
                <a:cs typeface="Calibri"/>
                <a:sym typeface="Calibri"/>
              </a:rPr>
              <a:t>Some Exemptions From Duty to Disclose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0"/>
          <p:cNvSpPr txBox="1">
            <a:spLocks noGrp="1"/>
          </p:cNvSpPr>
          <p:nvPr>
            <p:ph type="body" idx="1"/>
          </p:nvPr>
        </p:nvSpPr>
        <p:spPr>
          <a:xfrm>
            <a:off x="884258" y="952204"/>
            <a:ext cx="75438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Pending Litigation</a:t>
            </a:r>
          </a:p>
          <a:p>
            <a:r>
              <a:rPr lang="en-US" dirty="0"/>
              <a:t>Records Protected by Legal Privilege (attorney/client privilege, etc.)</a:t>
            </a:r>
          </a:p>
          <a:p>
            <a:r>
              <a:rPr lang="en-US" dirty="0"/>
              <a:t>“Personnel, medical or similar files, the disclosure of which would constitute an unwarranted invasion of personal privacy.” </a:t>
            </a:r>
          </a:p>
          <a:p>
            <a:r>
              <a:rPr lang="en-US" dirty="0"/>
              <a:t>Library Circulation Records</a:t>
            </a:r>
          </a:p>
          <a:p>
            <a:r>
              <a:rPr lang="en-US" dirty="0"/>
              <a:t>Test Questions and Other Examination Data </a:t>
            </a:r>
          </a:p>
          <a:p>
            <a:r>
              <a:rPr lang="en-US" dirty="0"/>
              <a:t>FERPA:  College may not release personally identifiable information from a student’s education record unless</a:t>
            </a:r>
          </a:p>
          <a:p>
            <a:pPr lvl="1"/>
            <a:r>
              <a:rPr lang="en-US" sz="1800" dirty="0"/>
              <a:t>The student has consented in writing to the disclosure, or </a:t>
            </a:r>
          </a:p>
          <a:p>
            <a:pPr lvl="1"/>
            <a:r>
              <a:rPr lang="en-US" sz="1800" dirty="0"/>
              <a:t>An exception applies that allows disclosure AND the institution has complied with all of the requirements for the disclosure</a:t>
            </a:r>
          </a:p>
          <a:p>
            <a:pPr marL="137160" lvl="0" indent="0" algn="l" rtl="0">
              <a:spcBef>
                <a:spcPts val="640"/>
              </a:spcBef>
              <a:spcAft>
                <a:spcPts val="0"/>
              </a:spcAft>
              <a:buSzPts val="2720"/>
              <a:buNone/>
            </a:pP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000" dirty="0">
                <a:latin typeface="Calibri"/>
                <a:ea typeface="Calibri"/>
                <a:cs typeface="Calibri"/>
                <a:sym typeface="Calibri"/>
              </a:rPr>
              <a:t>Exemptions From Duty to Disclose 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33"/>
          <p:cNvSpPr txBox="1">
            <a:spLocks noGrp="1"/>
          </p:cNvSpPr>
          <p:nvPr>
            <p:ph type="body" idx="1"/>
          </p:nvPr>
        </p:nvSpPr>
        <p:spPr>
          <a:xfrm>
            <a:off x="958238" y="1180070"/>
            <a:ext cx="7543800" cy="3824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Public Interest/Catchall Exemption</a:t>
            </a:r>
          </a:p>
          <a:p>
            <a:pPr lvl="1"/>
            <a:r>
              <a:rPr lang="en-US" sz="1900" dirty="0"/>
              <a:t>Permits withholding of a record if the college can demonstrate that on the facts of the particular case the public interest served by not making the record public </a:t>
            </a:r>
            <a:r>
              <a:rPr lang="en-US" sz="1900" b="1" u="sng" dirty="0"/>
              <a:t>clearly outweighs</a:t>
            </a:r>
            <a:r>
              <a:rPr lang="en-US" sz="1900" b="1" dirty="0"/>
              <a:t> </a:t>
            </a:r>
            <a:r>
              <a:rPr lang="en-US" sz="1900" dirty="0"/>
              <a:t>the public interest served by disclosure of the record.      - GC Section 6255</a:t>
            </a:r>
          </a:p>
          <a:p>
            <a:pPr lvl="1"/>
            <a:r>
              <a:rPr lang="en-US" sz="2000" dirty="0"/>
              <a:t>Narrowly construed</a:t>
            </a:r>
          </a:p>
          <a:p>
            <a:pPr lvl="1"/>
            <a:r>
              <a:rPr lang="en-US" sz="2000" dirty="0"/>
              <a:t>Justification demands a clear overbalance on the side of nondisclosure.  Close calls do not qualify.  </a:t>
            </a:r>
          </a:p>
          <a:p>
            <a:pPr lvl="1"/>
            <a:r>
              <a:rPr lang="en-US" sz="2000" dirty="0"/>
              <a:t>Dangerous game:  courts are the final arbiter.  </a:t>
            </a:r>
          </a:p>
          <a:p>
            <a:pPr marL="137160" lvl="0" indent="-47291" algn="l" rtl="0">
              <a:spcBef>
                <a:spcPts val="333"/>
              </a:spcBef>
              <a:spcAft>
                <a:spcPts val="0"/>
              </a:spcAft>
              <a:buSzPts val="1415"/>
              <a:buNone/>
            </a:pPr>
            <a:endParaRPr sz="1665" dirty="0"/>
          </a:p>
          <a:p>
            <a:pPr marL="137160" lvl="0" indent="-47291" algn="l" rtl="0">
              <a:spcBef>
                <a:spcPts val="333"/>
              </a:spcBef>
              <a:spcAft>
                <a:spcPts val="0"/>
              </a:spcAft>
              <a:buSzPts val="1415"/>
              <a:buNone/>
            </a:pPr>
            <a:endParaRPr sz="1665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>
            <a:spLocks noGrp="1"/>
          </p:cNvSpPr>
          <p:nvPr>
            <p:ph type="title"/>
          </p:nvPr>
        </p:nvSpPr>
        <p:spPr>
          <a:xfrm>
            <a:off x="735227" y="273844"/>
            <a:ext cx="8285205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Electronic Records - Summary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4"/>
          <p:cNvSpPr txBox="1">
            <a:spLocks noGrp="1"/>
          </p:cNvSpPr>
          <p:nvPr>
            <p:ph type="body" idx="1"/>
          </p:nvPr>
        </p:nvSpPr>
        <p:spPr>
          <a:xfrm>
            <a:off x="1037702" y="1325718"/>
            <a:ext cx="7892147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Must make electronic records available in electronic format</a:t>
            </a:r>
          </a:p>
          <a:p>
            <a:r>
              <a:rPr lang="en-US" sz="2400" dirty="0"/>
              <a:t>In any format prepared, owned, used or retained by the college</a:t>
            </a:r>
          </a:p>
          <a:p>
            <a:r>
              <a:rPr lang="en-US" sz="2400" dirty="0"/>
              <a:t>May recover only the direct cost of duplication (cost of paper, cost of flash drive)</a:t>
            </a:r>
          </a:p>
          <a:p>
            <a:r>
              <a:rPr lang="en-US" sz="2400" dirty="0"/>
              <a:t>No duty to compromise computer system security </a:t>
            </a:r>
          </a:p>
          <a:p>
            <a:pPr marL="137160" lvl="0" indent="-165163" algn="l" rtl="0">
              <a:lnSpc>
                <a:spcPct val="90000"/>
              </a:lnSpc>
              <a:spcBef>
                <a:spcPts val="612"/>
              </a:spcBef>
              <a:spcAft>
                <a:spcPts val="0"/>
              </a:spcAft>
              <a:buSzPts val="2601"/>
              <a:buChar char="•"/>
            </a:pPr>
            <a:endParaRPr sz="2380" dirty="0"/>
          </a:p>
          <a:p>
            <a:pPr marL="137160" lvl="0" indent="-137160" algn="l" rtl="0">
              <a:lnSpc>
                <a:spcPct val="90000"/>
              </a:lnSpc>
              <a:spcBef>
                <a:spcPts val="306"/>
              </a:spcBef>
              <a:spcAft>
                <a:spcPts val="0"/>
              </a:spcAft>
              <a:buSzPts val="1301"/>
              <a:buNone/>
            </a:pPr>
            <a:endParaRPr sz="153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89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>
            <a:spLocks noGrp="1"/>
          </p:cNvSpPr>
          <p:nvPr>
            <p:ph type="title"/>
          </p:nvPr>
        </p:nvSpPr>
        <p:spPr>
          <a:xfrm>
            <a:off x="735227" y="273844"/>
            <a:ext cx="8285205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So What’s t</a:t>
            </a:r>
            <a:r>
              <a:rPr lang="en-US" sz="4400" dirty="0">
                <a:latin typeface="Calibri"/>
                <a:ea typeface="Calibri"/>
                <a:cs typeface="Calibri"/>
                <a:sym typeface="Calibri"/>
              </a:rPr>
              <a:t>he</a:t>
            </a: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 Big Deal? 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4"/>
          <p:cNvSpPr txBox="1">
            <a:spLocks noGrp="1"/>
          </p:cNvSpPr>
          <p:nvPr>
            <p:ph type="body" idx="1"/>
          </p:nvPr>
        </p:nvSpPr>
        <p:spPr>
          <a:xfrm>
            <a:off x="1025865" y="1316840"/>
            <a:ext cx="7892147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The Public’s Fundamental Right to Information</a:t>
            </a:r>
          </a:p>
          <a:p>
            <a:r>
              <a:rPr lang="en-US" sz="2400" dirty="0"/>
              <a:t>Requesters may sue to challenge denial</a:t>
            </a:r>
          </a:p>
          <a:p>
            <a:r>
              <a:rPr lang="en-US" sz="2400" dirty="0"/>
              <a:t>If plaintiff prevails, the college pays plaintiff’s legal fees - </a:t>
            </a:r>
            <a:r>
              <a:rPr lang="en-US" sz="2400" u="sng" dirty="0"/>
              <a:t>mandatory</a:t>
            </a:r>
            <a:r>
              <a:rPr lang="en-US" sz="2400" b="1" dirty="0"/>
              <a:t> </a:t>
            </a:r>
            <a:r>
              <a:rPr lang="en-US" sz="2400" dirty="0"/>
              <a:t>payment</a:t>
            </a:r>
          </a:p>
          <a:p>
            <a:r>
              <a:rPr lang="en-US" sz="2400" dirty="0"/>
              <a:t>The college may only recover legal fees if suit is “clearly frivolous”</a:t>
            </a:r>
          </a:p>
          <a:p>
            <a:r>
              <a:rPr lang="en-US" sz="2400" dirty="0"/>
              <a:t>Newspaper Headlines…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None/>
            </a:pPr>
            <a:endParaRPr lang="en-US" sz="2400" dirty="0">
              <a:latin typeface="Calibri"/>
              <a:cs typeface="Calibri"/>
              <a:sym typeface="Calibri"/>
            </a:endParaRPr>
          </a:p>
          <a:p>
            <a:pPr marL="137160" lvl="0" indent="-1651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Char char="•"/>
            </a:pPr>
            <a:endParaRPr sz="2380" dirty="0"/>
          </a:p>
          <a:p>
            <a:pPr marL="137160" lvl="0" indent="-137160" algn="l" rtl="0">
              <a:lnSpc>
                <a:spcPct val="90000"/>
              </a:lnSpc>
              <a:spcBef>
                <a:spcPts val="306"/>
              </a:spcBef>
              <a:spcAft>
                <a:spcPts val="0"/>
              </a:spcAft>
              <a:buSzPts val="1301"/>
              <a:buNone/>
            </a:pPr>
            <a:endParaRPr sz="153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21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>
            <a:spLocks noGrp="1"/>
          </p:cNvSpPr>
          <p:nvPr>
            <p:ph type="body" idx="1"/>
          </p:nvPr>
        </p:nvSpPr>
        <p:spPr>
          <a:xfrm>
            <a:off x="1042127" y="1441019"/>
            <a:ext cx="7892147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" lvl="0" indent="-1651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Char char="•"/>
            </a:pPr>
            <a:endParaRPr lang="en-US" sz="2400" dirty="0">
              <a:latin typeface="Calibri"/>
              <a:cs typeface="Calibri"/>
              <a:sym typeface="Calibri"/>
            </a:endParaRPr>
          </a:p>
          <a:p>
            <a:pPr marL="137160" lvl="0" indent="-1651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Char char="•"/>
            </a:pPr>
            <a:endParaRPr lang="en-US" sz="2200" i="1" dirty="0">
              <a:latin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None/>
            </a:pPr>
            <a:endParaRPr lang="en-US" sz="2400" dirty="0">
              <a:latin typeface="Calibri"/>
              <a:cs typeface="Calibri"/>
              <a:sym typeface="Calibri"/>
            </a:endParaRPr>
          </a:p>
          <a:p>
            <a:pPr marL="137160" lvl="0" indent="-1651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Char char="•"/>
            </a:pPr>
            <a:endParaRPr sz="2380" dirty="0"/>
          </a:p>
          <a:p>
            <a:pPr marL="137160" lvl="0" indent="-137160" algn="l" rtl="0">
              <a:lnSpc>
                <a:spcPct val="90000"/>
              </a:lnSpc>
              <a:spcBef>
                <a:spcPts val="306"/>
              </a:spcBef>
              <a:spcAft>
                <a:spcPts val="0"/>
              </a:spcAft>
              <a:buSzPts val="1301"/>
              <a:buNone/>
            </a:pPr>
            <a:endParaRPr sz="153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3200400" cy="8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27" y="1237315"/>
            <a:ext cx="7058024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094" y="1889464"/>
            <a:ext cx="5162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557" y="2478960"/>
            <a:ext cx="623503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233" y="3189302"/>
            <a:ext cx="2971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77" y="3954229"/>
            <a:ext cx="6900077" cy="85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752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Don’t Forget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75" indent="-201502">
              <a:spcBef>
                <a:spcPts val="0"/>
              </a:spcBef>
              <a:buSzPts val="2380"/>
            </a:pPr>
            <a:r>
              <a:rPr lang="en-US" sz="2400" dirty="0"/>
              <a:t>We are public servants who represent Los Rios, our colleges, and our communities </a:t>
            </a:r>
          </a:p>
          <a:p>
            <a:pPr marL="182875" indent="-201502">
              <a:spcBef>
                <a:spcPts val="747"/>
              </a:spcBef>
              <a:buSzPts val="2380"/>
            </a:pPr>
            <a:r>
              <a:rPr lang="en-US" sz="2400" dirty="0"/>
              <a:t>We are conducting the public’s business and expending public funds</a:t>
            </a:r>
          </a:p>
          <a:p>
            <a:pPr marL="182875" indent="-201502">
              <a:spcBef>
                <a:spcPts val="747"/>
              </a:spcBef>
              <a:buSzPts val="2380"/>
            </a:pPr>
            <a:r>
              <a:rPr lang="en-US" sz="2400" dirty="0"/>
              <a:t>Any documents we create in the course of our work at Los Rios (including email) may be a public document subject to disclosure</a:t>
            </a:r>
          </a:p>
          <a:p>
            <a:pPr marL="182875" indent="-201502">
              <a:spcBef>
                <a:spcPts val="747"/>
              </a:spcBef>
              <a:buSzPts val="2380"/>
            </a:pPr>
            <a:r>
              <a:rPr lang="en-US" sz="2400" dirty="0"/>
              <a:t>The court of public opinion – this is about the public’s perception of how its business is conducted</a:t>
            </a:r>
          </a:p>
          <a:p>
            <a:pPr marL="342900" lvl="1" indent="-56197" algn="l" rtl="0">
              <a:spcBef>
                <a:spcPts val="300"/>
              </a:spcBef>
              <a:spcAft>
                <a:spcPts val="0"/>
              </a:spcAft>
              <a:buSzPts val="1275"/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2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>
            <a:spLocks noGrp="1"/>
          </p:cNvSpPr>
          <p:nvPr>
            <p:ph type="title"/>
          </p:nvPr>
        </p:nvSpPr>
        <p:spPr>
          <a:xfrm>
            <a:off x="735227" y="273844"/>
            <a:ext cx="8285205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Need Help?  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4"/>
          <p:cNvSpPr txBox="1">
            <a:spLocks noGrp="1"/>
          </p:cNvSpPr>
          <p:nvPr>
            <p:ph type="body" idx="1"/>
          </p:nvPr>
        </p:nvSpPr>
        <p:spPr>
          <a:xfrm>
            <a:off x="1042127" y="1441019"/>
            <a:ext cx="7892147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" lvl="0" indent="-1651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Char char="•"/>
            </a:pPr>
            <a:r>
              <a:rPr lang="en-US" sz="2400" dirty="0">
                <a:latin typeface="Calibri"/>
                <a:cs typeface="Calibri"/>
                <a:sym typeface="Calibri"/>
              </a:rPr>
              <a:t>When in doubt, ask for help!</a:t>
            </a:r>
          </a:p>
          <a:p>
            <a:pPr marL="594360" lvl="1" indent="-165163">
              <a:spcBef>
                <a:spcPts val="0"/>
              </a:spcBef>
              <a:buSzPts val="2601"/>
            </a:pPr>
            <a:r>
              <a:rPr lang="en-US" sz="2200" dirty="0">
                <a:latin typeface="Calibri"/>
                <a:cs typeface="Calibri"/>
                <a:sym typeface="Calibri"/>
              </a:rPr>
              <a:t>Your legal office is here to help </a:t>
            </a:r>
          </a:p>
          <a:p>
            <a:pPr marL="594360" lvl="1" indent="-165163">
              <a:spcBef>
                <a:spcPts val="0"/>
              </a:spcBef>
              <a:buSzPts val="2601"/>
            </a:pPr>
            <a:r>
              <a:rPr lang="en-US" sz="2200" dirty="0">
                <a:latin typeface="Calibri"/>
                <a:cs typeface="Calibri"/>
                <a:sym typeface="Calibri"/>
              </a:rPr>
              <a:t>We coordinate response to CPRA requests</a:t>
            </a:r>
          </a:p>
          <a:p>
            <a:pPr marL="594360" lvl="1" indent="-165163">
              <a:spcBef>
                <a:spcPts val="0"/>
              </a:spcBef>
              <a:buSzPts val="2601"/>
            </a:pPr>
            <a:r>
              <a:rPr lang="en-US" sz="2200" dirty="0">
                <a:latin typeface="Calibri"/>
                <a:cs typeface="Calibri"/>
                <a:sym typeface="Calibri"/>
              </a:rPr>
              <a:t>We ensure timely compliance with the CPRA</a:t>
            </a:r>
          </a:p>
          <a:p>
            <a:pPr marL="594360" lvl="1" indent="-165163">
              <a:spcBef>
                <a:spcPts val="0"/>
              </a:spcBef>
              <a:buSzPts val="2601"/>
            </a:pPr>
            <a:r>
              <a:rPr lang="en-US" sz="2200" dirty="0">
                <a:latin typeface="Calibri"/>
                <a:cs typeface="Calibri"/>
                <a:sym typeface="Calibri"/>
              </a:rPr>
              <a:t>We determine whether or not exemptions apply to disclosure</a:t>
            </a:r>
          </a:p>
          <a:p>
            <a:pPr marL="429197" lvl="1" indent="0">
              <a:spcBef>
                <a:spcPts val="0"/>
              </a:spcBef>
              <a:buSzPts val="2601"/>
              <a:buNone/>
            </a:pPr>
            <a:endParaRPr lang="en-US" sz="2200" dirty="0">
              <a:latin typeface="Calibri"/>
              <a:cs typeface="Calibri"/>
              <a:sym typeface="Calibri"/>
            </a:endParaRPr>
          </a:p>
          <a:p>
            <a:pPr marL="429197" lvl="1" indent="0">
              <a:spcBef>
                <a:spcPts val="0"/>
              </a:spcBef>
              <a:buSzPts val="2601"/>
              <a:buNone/>
            </a:pPr>
            <a:r>
              <a:rPr lang="en-US" sz="2200" dirty="0">
                <a:latin typeface="Calibri"/>
                <a:cs typeface="Calibri"/>
                <a:sym typeface="Calibri"/>
              </a:rPr>
              <a:t>New Public Records Act Inbox: </a:t>
            </a:r>
          </a:p>
          <a:p>
            <a:pPr marL="429197" lvl="1" indent="0">
              <a:spcBef>
                <a:spcPts val="0"/>
              </a:spcBef>
              <a:buSzPts val="2601"/>
              <a:buNone/>
            </a:pPr>
            <a:endParaRPr lang="en-US" sz="2200" dirty="0">
              <a:latin typeface="Calibri"/>
              <a:cs typeface="Calibri"/>
              <a:sym typeface="Calibri"/>
            </a:endParaRPr>
          </a:p>
          <a:p>
            <a:pPr marL="429197" lvl="1" indent="0">
              <a:spcBef>
                <a:spcPts val="0"/>
              </a:spcBef>
              <a:buSzPts val="2601"/>
              <a:buNone/>
            </a:pPr>
            <a:r>
              <a:rPr lang="en-US" sz="2200" dirty="0">
                <a:latin typeface="Calibri"/>
                <a:cs typeface="Calibri"/>
                <a:sym typeface="Calibri"/>
              </a:rPr>
              <a:t>             </a:t>
            </a:r>
            <a:r>
              <a:rPr lang="en-US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  <a:cs typeface="Calibri"/>
                <a:sym typeface="Calibri"/>
              </a:rPr>
              <a:t>cpra@losrios.edu</a:t>
            </a:r>
          </a:p>
          <a:p>
            <a:pPr marL="594360" lvl="1" indent="-165163">
              <a:spcBef>
                <a:spcPts val="0"/>
              </a:spcBef>
              <a:buSzPts val="2601"/>
            </a:pPr>
            <a:endParaRPr lang="en-US" sz="2200" dirty="0">
              <a:latin typeface="Calibri"/>
              <a:cs typeface="Calibri"/>
              <a:sym typeface="Calibri"/>
            </a:endParaRPr>
          </a:p>
          <a:p>
            <a:pPr marL="137160" lvl="0" indent="-1651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Char char="•"/>
            </a:pPr>
            <a:endParaRPr lang="en-US" sz="2300" dirty="0">
              <a:latin typeface="Calibri"/>
              <a:cs typeface="Calibri"/>
              <a:sym typeface="Calibri"/>
            </a:endParaRPr>
          </a:p>
          <a:p>
            <a:pPr marL="137160" lvl="0" indent="-1651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Char char="•"/>
            </a:pPr>
            <a:endParaRPr lang="en-US" sz="2400" dirty="0">
              <a:latin typeface="Calibri"/>
              <a:cs typeface="Calibri"/>
              <a:sym typeface="Calibri"/>
            </a:endParaRPr>
          </a:p>
          <a:p>
            <a:pPr marL="137160" lvl="0" indent="-1651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Char char="•"/>
            </a:pPr>
            <a:endParaRPr lang="en-US" sz="2200" i="1" dirty="0">
              <a:latin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None/>
            </a:pPr>
            <a:endParaRPr lang="en-US" sz="2400" dirty="0">
              <a:latin typeface="Calibri"/>
              <a:cs typeface="Calibri"/>
              <a:sym typeface="Calibri"/>
            </a:endParaRPr>
          </a:p>
          <a:p>
            <a:pPr marL="137160" lvl="0" indent="-1651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1"/>
              <a:buChar char="•"/>
            </a:pPr>
            <a:endParaRPr sz="2380" dirty="0"/>
          </a:p>
          <a:p>
            <a:pPr marL="137160" lvl="0" indent="-137160" algn="l" rtl="0">
              <a:lnSpc>
                <a:spcPct val="90000"/>
              </a:lnSpc>
              <a:spcBef>
                <a:spcPts val="306"/>
              </a:spcBef>
              <a:spcAft>
                <a:spcPts val="0"/>
              </a:spcAft>
              <a:buSzPts val="1301"/>
              <a:buNone/>
            </a:pPr>
            <a:endParaRPr sz="153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4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Overview  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dirty="0"/>
              <a:t>Policy</a:t>
            </a:r>
          </a:p>
          <a:p>
            <a:r>
              <a:rPr lang="en-US" sz="2800" dirty="0"/>
              <a:t>“Public Records” defined</a:t>
            </a:r>
          </a:p>
          <a:p>
            <a:r>
              <a:rPr lang="en-US" sz="2800" dirty="0"/>
              <a:t>Responding to a Request</a:t>
            </a:r>
          </a:p>
          <a:p>
            <a:r>
              <a:rPr lang="en-US" sz="2800" dirty="0"/>
              <a:t>Copy Costs</a:t>
            </a:r>
          </a:p>
          <a:p>
            <a:r>
              <a:rPr lang="en-US" sz="2800" dirty="0"/>
              <a:t>Exemptions to Disclosure</a:t>
            </a:r>
          </a:p>
          <a:p>
            <a:r>
              <a:rPr lang="en-US" sz="2800" dirty="0"/>
              <a:t>Why should I care? (litigation and costs)</a:t>
            </a:r>
          </a:p>
          <a:p>
            <a:pPr marL="137160" lvl="0" indent="-40005" algn="l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Policy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dirty="0"/>
              <a:t>“The legislature, mindful of the right of individuals to privacy, finds and declares that access to information concerning the conduct of the people’s business is a fundamental and necessary right of every person in this state.”  					- GC Section 6250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953588" y="0"/>
            <a:ext cx="7534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What is a Record?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953588" y="941415"/>
            <a:ext cx="7543800" cy="370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dirty="0"/>
              <a:t>Any Writing</a:t>
            </a:r>
          </a:p>
          <a:p>
            <a:r>
              <a:rPr lang="en-US" sz="2800" dirty="0"/>
              <a:t>Containing Information Relating to the Conduct of the Public’s business</a:t>
            </a:r>
          </a:p>
          <a:p>
            <a:r>
              <a:rPr lang="en-US" sz="2800" dirty="0"/>
              <a:t>Prepared, owned, used or retained by any state or local agency</a:t>
            </a:r>
          </a:p>
          <a:p>
            <a:r>
              <a:rPr lang="en-US" sz="2800" dirty="0"/>
              <a:t>Regardless of Physical Form or Characteristics</a:t>
            </a:r>
          </a:p>
          <a:p>
            <a:pPr marL="342900" lvl="1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137160" lvl="0" indent="-13716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“Any Writing…”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1"/>
          </p:nvPr>
        </p:nvSpPr>
        <p:spPr>
          <a:xfrm>
            <a:off x="953588" y="1043940"/>
            <a:ext cx="75438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"Writing" means any handwriting, typewriting, printing, </a:t>
            </a:r>
            <a:r>
              <a:rPr lang="en-US" sz="2400" dirty="0" err="1"/>
              <a:t>photostating</a:t>
            </a:r>
            <a:r>
              <a:rPr lang="en-US" sz="2400" dirty="0"/>
              <a:t>, photographing, videoing,  photocopying, </a:t>
            </a:r>
            <a:r>
              <a:rPr lang="en-US" sz="2400" u="sng" dirty="0">
                <a:solidFill>
                  <a:srgbClr val="0070C0"/>
                </a:solidFill>
              </a:rPr>
              <a:t>transmitting by electronic mail or facsimile</a:t>
            </a:r>
            <a:r>
              <a:rPr lang="en-US" sz="2400" dirty="0"/>
              <a:t>, and every other means of recording upon any tangible thing any form of communication or representation…regardless of the manner in which the record has been stored. </a:t>
            </a:r>
          </a:p>
          <a:p>
            <a:r>
              <a:rPr lang="en-US" sz="2400" dirty="0"/>
              <a:t>Electronic documents (including email) are subject to disclosure under the CPRA.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>
            <a:spLocks noGrp="1"/>
          </p:cNvSpPr>
          <p:nvPr>
            <p:ph type="title"/>
          </p:nvPr>
        </p:nvSpPr>
        <p:spPr>
          <a:xfrm>
            <a:off x="790831" y="273844"/>
            <a:ext cx="8112211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" sz="4000" dirty="0">
                <a:latin typeface="Calibri"/>
                <a:ea typeface="Calibri"/>
                <a:cs typeface="Calibri"/>
                <a:sym typeface="Calibri"/>
              </a:rPr>
              <a:t>“Containing Information Related to t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he</a:t>
            </a:r>
            <a:r>
              <a:rPr lang="en" sz="4000" dirty="0">
                <a:latin typeface="Calibri"/>
                <a:ea typeface="Calibri"/>
                <a:cs typeface="Calibri"/>
                <a:sym typeface="Calibri"/>
              </a:rPr>
              <a:t> Conduct of t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he</a:t>
            </a:r>
            <a:r>
              <a:rPr lang="en" sz="4000" dirty="0">
                <a:latin typeface="Calibri"/>
                <a:ea typeface="Calibri"/>
                <a:cs typeface="Calibri"/>
                <a:sym typeface="Calibri"/>
              </a:rPr>
              <a:t> Public’s Business”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7"/>
          <p:cNvSpPr txBox="1">
            <a:spLocks noGrp="1"/>
          </p:cNvSpPr>
          <p:nvPr>
            <p:ph type="body" idx="1"/>
          </p:nvPr>
        </p:nvSpPr>
        <p:spPr>
          <a:xfrm>
            <a:off x="918255" y="1359567"/>
            <a:ext cx="7543800" cy="3458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Mere custody of a writing does not make it a public record</a:t>
            </a:r>
          </a:p>
          <a:p>
            <a:r>
              <a:rPr lang="en-US" sz="2400" dirty="0"/>
              <a:t>If a record is maintained by your college because it is necessary or convenient to the discharge of official duties, it is a “public record”</a:t>
            </a:r>
          </a:p>
          <a:p>
            <a:r>
              <a:rPr lang="en-US" sz="2400" dirty="0"/>
              <a:t>Examples of non-records: </a:t>
            </a:r>
          </a:p>
          <a:p>
            <a:pPr lvl="1"/>
            <a:r>
              <a:rPr lang="en-US" sz="2400" dirty="0"/>
              <a:t>Coffee Invite </a:t>
            </a:r>
          </a:p>
          <a:p>
            <a:pPr lvl="1"/>
            <a:r>
              <a:rPr lang="en-US" sz="2400" dirty="0"/>
              <a:t>Personal Shopping List </a:t>
            </a:r>
          </a:p>
          <a:p>
            <a:pPr marL="457200" lvl="1" indent="0" algn="l" rtl="0">
              <a:spcBef>
                <a:spcPts val="300"/>
              </a:spcBef>
              <a:spcAft>
                <a:spcPts val="0"/>
              </a:spcAft>
              <a:buSzPts val="1275"/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>
            <a:spLocks noGrp="1"/>
          </p:cNvSpPr>
          <p:nvPr>
            <p:ph type="title"/>
          </p:nvPr>
        </p:nvSpPr>
        <p:spPr>
          <a:xfrm>
            <a:off x="766119" y="273844"/>
            <a:ext cx="8161638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" sz="4000" dirty="0">
                <a:latin typeface="Calibri"/>
                <a:ea typeface="Calibri"/>
                <a:cs typeface="Calibri"/>
                <a:sym typeface="Calibri"/>
              </a:rPr>
              <a:t>“Prepared, Owned, Used or Retained”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9"/>
          <p:cNvSpPr txBox="1">
            <a:spLocks noGrp="1"/>
          </p:cNvSpPr>
          <p:nvPr>
            <p:ph type="body" idx="1"/>
          </p:nvPr>
        </p:nvSpPr>
        <p:spPr>
          <a:xfrm>
            <a:off x="964157" y="1382538"/>
            <a:ext cx="7543800" cy="370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CPRA applies only to documents that exist at the time of the request.</a:t>
            </a:r>
          </a:p>
          <a:p>
            <a:r>
              <a:rPr lang="en-US" sz="2400" dirty="0"/>
              <a:t>The District/Colleges are not required to create a document in response to a request. </a:t>
            </a:r>
          </a:p>
          <a:p>
            <a:pPr lvl="1"/>
            <a:r>
              <a:rPr lang="en-US" sz="2400" dirty="0"/>
              <a:t>No duty to create specific format (EX: Excel Spreadsheet)</a:t>
            </a:r>
          </a:p>
          <a:p>
            <a:pPr lvl="1"/>
            <a:r>
              <a:rPr lang="en-US" sz="2400" dirty="0"/>
              <a:t>No duty to connect the dots</a:t>
            </a:r>
          </a:p>
          <a:p>
            <a:pPr marL="137160" lvl="0" indent="-47291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SzPts val="1415"/>
              <a:buNone/>
            </a:pPr>
            <a:endParaRPr sz="1665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962888" y="203822"/>
            <a:ext cx="7534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000" dirty="0">
                <a:latin typeface="Calibri"/>
                <a:ea typeface="Calibri"/>
                <a:cs typeface="Calibri"/>
                <a:sym typeface="Calibri"/>
              </a:rPr>
              <a:t>“Regardless of Physical Form or Characteristics”</a:t>
            </a:r>
            <a:endParaRPr sz="4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1"/>
          </p:nvPr>
        </p:nvSpPr>
        <p:spPr>
          <a:xfrm>
            <a:off x="953588" y="940050"/>
            <a:ext cx="75438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Paper/hard copies</a:t>
            </a:r>
          </a:p>
          <a:p>
            <a:r>
              <a:rPr lang="en-US" dirty="0"/>
              <a:t>Emails</a:t>
            </a:r>
          </a:p>
          <a:p>
            <a:r>
              <a:rPr lang="en-US" dirty="0"/>
              <a:t>Handwritten notes </a:t>
            </a:r>
          </a:p>
          <a:p>
            <a:r>
              <a:rPr lang="en-US" dirty="0"/>
              <a:t>PDF and Word Files</a:t>
            </a:r>
          </a:p>
          <a:p>
            <a:r>
              <a:rPr lang="en-US" dirty="0"/>
              <a:t>Photographs</a:t>
            </a:r>
          </a:p>
          <a:p>
            <a:r>
              <a:rPr lang="en-US" dirty="0"/>
              <a:t>Videos</a:t>
            </a:r>
          </a:p>
          <a:p>
            <a:r>
              <a:rPr lang="en-US" dirty="0"/>
              <a:t>Voicemails</a:t>
            </a:r>
          </a:p>
          <a:p>
            <a:r>
              <a:rPr lang="en-US" dirty="0"/>
              <a:t>Text Messages</a:t>
            </a:r>
          </a:p>
          <a:p>
            <a:r>
              <a:rPr lang="en-US" dirty="0"/>
              <a:t>Records on a Private Device or Personal Email Account if they relate to the conduct of the public’s business.</a:t>
            </a:r>
          </a:p>
          <a:p>
            <a:r>
              <a:rPr lang="en-US" dirty="0"/>
              <a:t>Format doesn’t matter…if you have a record, it is subject to disclosure under the CPRA unless an exemption applies!</a:t>
            </a:r>
          </a:p>
          <a:p>
            <a:pPr marL="137160" indent="-129540">
              <a:spcBef>
                <a:spcPts val="480"/>
              </a:spcBef>
              <a:buSzPts val="2040"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42399"/>
            <a:ext cx="1499746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4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en" sz="4400" dirty="0">
                <a:latin typeface="Calibri"/>
                <a:ea typeface="Calibri"/>
                <a:cs typeface="Calibri"/>
                <a:sym typeface="Calibri"/>
              </a:rPr>
              <a:t>Intake of a Request 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958238" y="1348740"/>
            <a:ext cx="7543800" cy="370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dirty="0"/>
              <a:t>Form of request</a:t>
            </a:r>
          </a:p>
          <a:p>
            <a:pPr lvl="1"/>
            <a:r>
              <a:rPr lang="en-US" sz="2700" dirty="0"/>
              <a:t>There are no “Magic Words”</a:t>
            </a:r>
          </a:p>
          <a:p>
            <a:pPr lvl="1"/>
            <a:r>
              <a:rPr lang="en-US" sz="2700" dirty="0"/>
              <a:t>May Be Verbal or Written</a:t>
            </a:r>
          </a:p>
          <a:p>
            <a:pPr lvl="1"/>
            <a:r>
              <a:rPr lang="en-US" sz="2700" dirty="0"/>
              <a:t>The Requester May Remain Anonymous </a:t>
            </a:r>
          </a:p>
          <a:p>
            <a:r>
              <a:rPr lang="en-US" sz="2800" dirty="0"/>
              <a:t>If a request can be reasonably construed as a request for public records, it is a CPRA request.  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2720"/>
              <a:buNone/>
            </a:pPr>
            <a:endParaRPr sz="32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1" indent="-56197" algn="l" rtl="0">
              <a:spcBef>
                <a:spcPts val="300"/>
              </a:spcBef>
              <a:spcAft>
                <a:spcPts val="0"/>
              </a:spcAft>
              <a:buSzPts val="1275"/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254" y="4431417"/>
            <a:ext cx="1499746" cy="7011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E02826"/>
      </a:dk1>
      <a:lt1>
        <a:srgbClr val="FFFFFF"/>
      </a:lt1>
      <a:dk2>
        <a:srgbClr val="000000"/>
      </a:dk2>
      <a:lt2>
        <a:srgbClr val="E7E6E6"/>
      </a:lt2>
      <a:accent1>
        <a:srgbClr val="E02826"/>
      </a:accent1>
      <a:accent2>
        <a:srgbClr val="054690"/>
      </a:accent2>
      <a:accent3>
        <a:srgbClr val="FAA01E"/>
      </a:accent3>
      <a:accent4>
        <a:srgbClr val="888888"/>
      </a:accent4>
      <a:accent5>
        <a:srgbClr val="005691"/>
      </a:accent5>
      <a:accent6>
        <a:srgbClr val="00A593"/>
      </a:accent6>
      <a:hlink>
        <a:srgbClr val="5C3628"/>
      </a:hlink>
      <a:folHlink>
        <a:srgbClr val="5C362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46C2FD4A136E4F854087CA0878E82F" ma:contentTypeVersion="14" ma:contentTypeDescription="Create a new document." ma:contentTypeScope="" ma:versionID="633bbb75bec6e5caa58ab2b4f5b59bae">
  <xsd:schema xmlns:xsd="http://www.w3.org/2001/XMLSchema" xmlns:xs="http://www.w3.org/2001/XMLSchema" xmlns:p="http://schemas.microsoft.com/office/2006/metadata/properties" xmlns:ns3="100c9456-5b40-459a-8823-0ee56e83d204" xmlns:ns4="a979eeb2-ec59-4d60-a11f-bb0b64893b7f" targetNamespace="http://schemas.microsoft.com/office/2006/metadata/properties" ma:root="true" ma:fieldsID="1eb757ebb710fd872e91bf15e6cf0920" ns3:_="" ns4:_="">
    <xsd:import namespace="100c9456-5b40-459a-8823-0ee56e83d204"/>
    <xsd:import namespace="a979eeb2-ec59-4d60-a11f-bb0b64893b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c9456-5b40-459a-8823-0ee56e83d2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9eeb2-ec59-4d60-a11f-bb0b64893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6CACCC-6C08-4ADD-9D0E-B9A63A8131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627C8C-6FE5-43AA-82E3-B21ECCBBC5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c9456-5b40-459a-8823-0ee56e83d204"/>
    <ds:schemaRef ds:uri="a979eeb2-ec59-4d60-a11f-bb0b64893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87B4FD-D67E-449D-B53A-6FE9A9C664BC}">
  <ds:schemaRefs>
    <ds:schemaRef ds:uri="a979eeb2-ec59-4d60-a11f-bb0b64893b7f"/>
    <ds:schemaRef ds:uri="100c9456-5b40-459a-8823-0ee56e83d20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1369</TotalTime>
  <Words>1068</Words>
  <Application>Microsoft Macintosh PowerPoint</Application>
  <PresentationFormat>On-screen Show (16:9)</PresentationFormat>
  <Paragraphs>121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Palatino</vt:lpstr>
      <vt:lpstr>Office Theme</vt:lpstr>
      <vt:lpstr>The Public Records Act </vt:lpstr>
      <vt:lpstr>Overview  </vt:lpstr>
      <vt:lpstr>Policy</vt:lpstr>
      <vt:lpstr>What is a Record?</vt:lpstr>
      <vt:lpstr>“Any Writing…”</vt:lpstr>
      <vt:lpstr>“Containing Information Related to the Conduct of the Public’s Business”</vt:lpstr>
      <vt:lpstr>“Prepared, Owned, Used or Retained”</vt:lpstr>
      <vt:lpstr>“Regardless of Physical Form or Characteristics”</vt:lpstr>
      <vt:lpstr>Intake of a Request </vt:lpstr>
      <vt:lpstr>Responding to a Request </vt:lpstr>
      <vt:lpstr>Three Types of Responses</vt:lpstr>
      <vt:lpstr>Copy Costs/Fees </vt:lpstr>
      <vt:lpstr>Some Exemptions From Duty to Disclose</vt:lpstr>
      <vt:lpstr>Exemptions From Duty to Disclose </vt:lpstr>
      <vt:lpstr>Electronic Records - Summary</vt:lpstr>
      <vt:lpstr>So What’s the Big Deal? </vt:lpstr>
      <vt:lpstr>PowerPoint Presentation</vt:lpstr>
      <vt:lpstr>Don’t Forget</vt:lpstr>
      <vt:lpstr>Need Help?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Brown Act and Local Senates  Thursday, June 18 at 11:00 a.m.-12:30 p.m. Jake Knapp, Associate Vice Chancellor of Human Resources, Los Rios CC District Michelle Velasquez Bean, At-Large Representative,ASCCC</dc:title>
  <dc:creator>Michelle Bean</dc:creator>
  <cp:lastModifiedBy>McLane, Jennifer</cp:lastModifiedBy>
  <cp:revision>70</cp:revision>
  <dcterms:modified xsi:type="dcterms:W3CDTF">2023-08-31T23:51:14Z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0x010100AA46C2FD4A136E4F854087CA0878E82F</vt:lpwstr>
  </property>
</Properties>
</file>